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93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2"/>
    <p:restoredTop sz="94669"/>
  </p:normalViewPr>
  <p:slideViewPr>
    <p:cSldViewPr snapToGrid="0" snapToObjects="1">
      <p:cViewPr varScale="1">
        <p:scale>
          <a:sx n="88" d="100"/>
          <a:sy n="88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5" name="Google Shape;1725;gfad526cc40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6" name="Google Shape;1726;gfad526cc40_0_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1727;gfad526cc40_0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3466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71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74" name="Google Shape;474;p71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300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475" name="Google Shape;475;p7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1863" y="4671014"/>
            <a:ext cx="1175640" cy="447524"/>
          </a:xfrm>
          <a:prstGeom prst="rect">
            <a:avLst/>
          </a:prstGeom>
          <a:noFill/>
          <a:ln>
            <a:noFill/>
          </a:ln>
        </p:spPr>
      </p:pic>
      <p:sp>
        <p:nvSpPr>
          <p:cNvPr id="476" name="Google Shape;476;p71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450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71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9892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7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80" name="Google Shape;480;p72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28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1" name="Google Shape;481;p7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75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82" name="Google Shape;482;p7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75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83" name="Google Shape;483;p7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802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7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7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87" name="Google Shape;487;p73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8" name="Google Shape;488;p73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9" name="Google Shape;489;p73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0" name="Google Shape;490;p73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1" name="Google Shape;491;p73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2" name="Google Shape;492;p73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661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7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450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7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6" name="Google Shape;496;p7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300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497" name="Google Shape;497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2485" y="4671227"/>
            <a:ext cx="1175079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4044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7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00" name="Google Shape;500;p7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0" cy="131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3142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01" name="Google Shape;501;p7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2" name="Google Shape;502;p7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400" cy="251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0830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7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5" name="Google Shape;505;p7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85148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7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8" name="Google Shape;508;p7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09" name="Google Shape;509;p7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10663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7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7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13" name="Google Shape;513;p7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14" name="Google Shape;514;p7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4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5136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7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17" name="Google Shape;517;p7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18" name="Google Shape;518;p7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225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94639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8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3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21" name="Google Shape;521;p8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5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8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23" name="Google Shape;523;p8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5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007087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8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26" name="Google Shape;526;p8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27" name="Google Shape;527;p8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28" name="Google Shape;528;p8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02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29" name="Google Shape;529;p8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8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079543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8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32" name="Google Shape;532;p8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33" name="Google Shape;533;p8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34" name="Google Shape;534;p8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28353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8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37" name="Google Shape;537;p8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38" name="Google Shape;538;p83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39" name="Google Shape;539;p83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40" name="Google Shape;540;p83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14297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8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8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44" name="Google Shape;544;p84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45" name="Google Shape;545;p84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72183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8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8" name="Google Shape;548;p8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49" name="Google Shape;549;p85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8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50" name="Google Shape;550;p85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1" name="Google Shape;551;p85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1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2" name="Google Shape;552;p85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4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75894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8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55" name="Google Shape;555;p8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6" name="Google Shape;556;p86"/>
          <p:cNvSpPr txBox="1">
            <a:spLocks noGrp="1"/>
          </p:cNvSpPr>
          <p:nvPr>
            <p:ph type="body" idx="1"/>
          </p:nvPr>
        </p:nvSpPr>
        <p:spPr>
          <a:xfrm>
            <a:off x="363539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7" name="Google Shape;557;p86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86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9" name="Google Shape;559;p86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12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321180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8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Open Sans SemiBold"/>
              <a:buNone/>
              <a:defRPr sz="2708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62" name="Google Shape;562;p8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63" name="Google Shape;563;p87"/>
          <p:cNvSpPr txBox="1">
            <a:spLocks noGrp="1"/>
          </p:cNvSpPr>
          <p:nvPr>
            <p:ph type="body" idx="1"/>
          </p:nvPr>
        </p:nvSpPr>
        <p:spPr>
          <a:xfrm>
            <a:off x="363539" y="1540411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87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5" name="Google Shape;565;p87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6" name="Google Shape;566;p87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7" name="Google Shape;567;p87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8" name="Google Shape;568;p87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9" name="Google Shape;569;p87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75247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8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72" name="Google Shape;572;p8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73" name="Google Shape;573;p8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74" name="Google Shape;574;p8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75" name="Google Shape;575;p8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0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2044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7" name="Google Shape;577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578" name="Google Shape;578;p8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79" name="Google Shape;579;p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580" name="Google Shape;580;p8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81" name="Google Shape;581;p8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2" name="Google Shape;582;p8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3" name="Google Shape;583;p8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4" name="Google Shape;584;p8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5007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9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87" name="Google Shape;587;p9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8" name="Google Shape;588;p9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9" name="Google Shape;589;p9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0" name="Google Shape;590;p90"/>
          <p:cNvSpPr txBox="1">
            <a:spLocks noGrp="1"/>
          </p:cNvSpPr>
          <p:nvPr>
            <p:ph type="body" idx="3"/>
          </p:nvPr>
        </p:nvSpPr>
        <p:spPr>
          <a:xfrm>
            <a:off x="5134870" y="2168524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1" name="Google Shape;591;p9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2" name="Google Shape;592;p90"/>
          <p:cNvSpPr txBox="1">
            <a:spLocks noGrp="1"/>
          </p:cNvSpPr>
          <p:nvPr>
            <p:ph type="body" idx="5"/>
          </p:nvPr>
        </p:nvSpPr>
        <p:spPr>
          <a:xfrm>
            <a:off x="363539" y="1540411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74472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9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5" name="Google Shape;595;p9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96" name="Google Shape;596;p9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7" name="Google Shape;597;p9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8" name="Google Shape;598;p9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9" name="Google Shape;599;p9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41508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9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02" name="Google Shape;602;p9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03" name="Google Shape;603;p9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4" name="Google Shape;604;p9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5" name="Google Shape;605;p9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6" name="Google Shape;606;p9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7" name="Google Shape;607;p9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8" name="Google Shape;608;p9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9" name="Google Shape;609;p9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762212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9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12" name="Google Shape;612;p9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13" name="Google Shape;613;p9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4" name="Google Shape;614;p9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5" name="Google Shape;615;p93"/>
          <p:cNvSpPr txBox="1">
            <a:spLocks noGrp="1"/>
          </p:cNvSpPr>
          <p:nvPr>
            <p:ph type="body" idx="3"/>
          </p:nvPr>
        </p:nvSpPr>
        <p:spPr>
          <a:xfrm>
            <a:off x="359868" y="4616926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6" name="Google Shape;616;p9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7" name="Google Shape;617;p9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8" name="Google Shape;618;p9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9" name="Google Shape;619;p93"/>
          <p:cNvSpPr txBox="1">
            <a:spLocks noGrp="1"/>
          </p:cNvSpPr>
          <p:nvPr>
            <p:ph type="body" idx="7"/>
          </p:nvPr>
        </p:nvSpPr>
        <p:spPr>
          <a:xfrm>
            <a:off x="4953000" y="4616926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0" name="Google Shape;620;p9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1" name="Google Shape;621;p93"/>
          <p:cNvSpPr txBox="1">
            <a:spLocks noGrp="1"/>
          </p:cNvSpPr>
          <p:nvPr>
            <p:ph type="body" idx="9"/>
          </p:nvPr>
        </p:nvSpPr>
        <p:spPr>
          <a:xfrm>
            <a:off x="2300288" y="3309520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2" name="Google Shape;622;p9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1268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9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5" name="Google Shape;625;p9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6" name="Google Shape;626;p94"/>
          <p:cNvSpPr txBox="1">
            <a:spLocks noGrp="1"/>
          </p:cNvSpPr>
          <p:nvPr>
            <p:ph type="body" idx="3"/>
          </p:nvPr>
        </p:nvSpPr>
        <p:spPr>
          <a:xfrm>
            <a:off x="359868" y="399224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7" name="Google Shape;627;p9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28" name="Google Shape;628;p9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29" name="Google Shape;629;p9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0" name="Google Shape;630;p94"/>
          <p:cNvSpPr txBox="1">
            <a:spLocks noGrp="1"/>
          </p:cNvSpPr>
          <p:nvPr>
            <p:ph type="body" idx="5"/>
          </p:nvPr>
        </p:nvSpPr>
        <p:spPr>
          <a:xfrm>
            <a:off x="363049" y="4975226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1" name="Google Shape;631;p94"/>
          <p:cNvSpPr txBox="1">
            <a:spLocks noGrp="1"/>
          </p:cNvSpPr>
          <p:nvPr>
            <p:ph type="body" idx="6"/>
          </p:nvPr>
        </p:nvSpPr>
        <p:spPr>
          <a:xfrm>
            <a:off x="3227388" y="2002984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2" name="Google Shape;632;p94"/>
          <p:cNvSpPr txBox="1">
            <a:spLocks noGrp="1"/>
          </p:cNvSpPr>
          <p:nvPr>
            <p:ph type="body" idx="7"/>
          </p:nvPr>
        </p:nvSpPr>
        <p:spPr>
          <a:xfrm>
            <a:off x="3227388" y="2983648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3" name="Google Shape;633;p9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4" name="Google Shape;634;p94"/>
          <p:cNvSpPr txBox="1">
            <a:spLocks noGrp="1"/>
          </p:cNvSpPr>
          <p:nvPr>
            <p:ph type="body" idx="9"/>
          </p:nvPr>
        </p:nvSpPr>
        <p:spPr>
          <a:xfrm>
            <a:off x="3227388" y="4975226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1996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9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7" name="Google Shape;637;p95"/>
          <p:cNvSpPr>
            <a:spLocks noGrp="1"/>
          </p:cNvSpPr>
          <p:nvPr>
            <p:ph type="pic" idx="3"/>
          </p:nvPr>
        </p:nvSpPr>
        <p:spPr>
          <a:xfrm>
            <a:off x="1819602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8" name="Google Shape;638;p95"/>
          <p:cNvSpPr>
            <a:spLocks noGrp="1"/>
          </p:cNvSpPr>
          <p:nvPr>
            <p:ph type="pic" idx="4"/>
          </p:nvPr>
        </p:nvSpPr>
        <p:spPr>
          <a:xfrm>
            <a:off x="3285455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9" name="Google Shape;639;p95"/>
          <p:cNvSpPr>
            <a:spLocks noGrp="1"/>
          </p:cNvSpPr>
          <p:nvPr>
            <p:ph type="pic" idx="5"/>
          </p:nvPr>
        </p:nvSpPr>
        <p:spPr>
          <a:xfrm>
            <a:off x="3285455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0" name="Google Shape;640;p9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1" name="Google Shape;641;p9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2" name="Google Shape;642;p9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3" name="Google Shape;643;p9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4" name="Google Shape;644;p9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5" name="Google Shape;645;p9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46" name="Google Shape;646;p9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47" name="Google Shape;647;p9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48" name="Google Shape;648;p9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8025" cy="371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0403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9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2560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97"/>
          <p:cNvSpPr txBox="1">
            <a:spLocks noGrp="1"/>
          </p:cNvSpPr>
          <p:nvPr>
            <p:ph type="title"/>
          </p:nvPr>
        </p:nvSpPr>
        <p:spPr>
          <a:xfrm>
            <a:off x="681038" y="365125"/>
            <a:ext cx="8543925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  <a:defRPr sz="2275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53" name="Google Shape;653;p97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3973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rmAutofit/>
          </a:bodyPr>
          <a:lstStyle>
            <a:lvl1pPr marL="495285" lvl="0" indent="-247642" algn="l" rtl="0">
              <a:lnSpc>
                <a:spcPct val="90000"/>
              </a:lnSpc>
              <a:spcBef>
                <a:spcPts val="9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marL="990570" lvl="1" indent="-247642" algn="l" rtl="0">
              <a:lnSpc>
                <a:spcPct val="9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marL="1981139" lvl="3" indent="-357706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476424" lvl="4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54" name="Google Shape;654;p97"/>
          <p:cNvSpPr txBox="1">
            <a:spLocks noGrp="1"/>
          </p:cNvSpPr>
          <p:nvPr>
            <p:ph type="body" idx="2"/>
          </p:nvPr>
        </p:nvSpPr>
        <p:spPr>
          <a:xfrm>
            <a:off x="438545" y="6294421"/>
            <a:ext cx="45786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rmAutofit/>
          </a:bodyPr>
          <a:lstStyle>
            <a:lvl1pPr marL="495285" lvl="0" indent="-247642" algn="l" rtl="0">
              <a:lnSpc>
                <a:spcPct val="90000"/>
              </a:lnSpc>
              <a:spcBef>
                <a:spcPts val="9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67"/>
            </a:lvl1pPr>
            <a:lvl2pPr marL="990570" lvl="1" indent="-247642" algn="l" rtl="0">
              <a:lnSpc>
                <a:spcPct val="9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marL="1981139" lvl="3" indent="-357706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476424" lvl="4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55" name="Google Shape;655;p97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2437500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6" name="Google Shape;656;p97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2437500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37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 (left)">
  <p:cSld name="1 box with image (left)"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98"/>
          <p:cNvSpPr txBox="1">
            <a:spLocks noGrp="1"/>
          </p:cNvSpPr>
          <p:nvPr>
            <p:ph type="title"/>
          </p:nvPr>
        </p:nvSpPr>
        <p:spPr>
          <a:xfrm>
            <a:off x="3519500" y="692150"/>
            <a:ext cx="63862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"/>
              <a:buNone/>
              <a:defRPr sz="3142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9pPr>
          </a:lstStyle>
          <a:p>
            <a:endParaRPr/>
          </a:p>
        </p:txBody>
      </p:sp>
      <p:sp>
        <p:nvSpPr>
          <p:cNvPr id="659" name="Google Shape;659;p9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50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60" name="Google Shape;660;p98"/>
          <p:cNvSpPr txBox="1">
            <a:spLocks noGrp="1"/>
          </p:cNvSpPr>
          <p:nvPr>
            <p:ph type="body" idx="1"/>
          </p:nvPr>
        </p:nvSpPr>
        <p:spPr>
          <a:xfrm>
            <a:off x="3519500" y="1520825"/>
            <a:ext cx="5921500" cy="435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400"/>
              <a:buNone/>
              <a:defRPr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661" name="Google Shape;661;p98"/>
          <p:cNvSpPr/>
          <p:nvPr/>
        </p:nvSpPr>
        <p:spPr>
          <a:xfrm>
            <a:off x="11175" y="0"/>
            <a:ext cx="3216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88644" tIns="88644" rIns="88644" bIns="88644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8">
                <a:latin typeface="Open Sans Light"/>
                <a:ea typeface="Open Sans Light"/>
                <a:cs typeface="Open Sans Light"/>
                <a:sym typeface="Open Sans Light"/>
              </a:rPr>
              <a:t>Image to go here</a:t>
            </a:r>
            <a:endParaRPr sz="1408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77287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7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29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469" name="Google Shape;469;p7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70" name="Google Shape;470;p70"/>
          <p:cNvPicPr preferRelativeResize="0"/>
          <p:nvPr/>
        </p:nvPicPr>
        <p:blipFill rotWithShape="1">
          <a:blip r:embed="rId30">
            <a:alphaModFix/>
          </a:blip>
          <a:srcRect/>
          <a:stretch/>
        </p:blipFill>
        <p:spPr>
          <a:xfrm>
            <a:off x="8785436" y="6195464"/>
            <a:ext cx="683869" cy="260326"/>
          </a:xfrm>
          <a:prstGeom prst="rect">
            <a:avLst/>
          </a:prstGeom>
          <a:noFill/>
          <a:ln>
            <a:noFill/>
          </a:ln>
        </p:spPr>
      </p:pic>
      <p:sp>
        <p:nvSpPr>
          <p:cNvPr id="471" name="Google Shape;471;p70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28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935373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1">
          <p15:clr>
            <a:srgbClr val="F26B43"/>
          </p15:clr>
        </p15:guide>
        <p15:guide id="2" pos="2710">
          <p15:clr>
            <a:srgbClr val="F26B43"/>
          </p15:clr>
        </p15:guide>
        <p15:guide id="3" pos="3050">
          <p15:clr>
            <a:srgbClr val="F26B43"/>
          </p15:clr>
        </p15:guide>
        <p15:guide id="4" pos="2046">
          <p15:clr>
            <a:srgbClr val="F26B43"/>
          </p15:clr>
        </p15:guide>
        <p15:guide id="5" pos="1877">
          <p15:clr>
            <a:srgbClr val="F26B43"/>
          </p15:clr>
        </p15:guide>
        <p15:guide id="6" pos="3866">
          <p15:clr>
            <a:srgbClr val="F26B43"/>
          </p15:clr>
        </p15:guide>
        <p15:guide id="7" pos="3714">
          <p15:clr>
            <a:srgbClr val="F26B43"/>
          </p15:clr>
        </p15:guide>
        <p15:guide id="8" pos="210">
          <p15:clr>
            <a:srgbClr val="F26B43"/>
          </p15:clr>
        </p15:guide>
        <p15:guide id="9" pos="5550">
          <p15:clr>
            <a:srgbClr val="F26B43"/>
          </p15:clr>
        </p15:guide>
        <p15:guide id="10" orient="horz" pos="798">
          <p15:clr>
            <a:srgbClr val="F26B43"/>
          </p15:clr>
        </p15:guide>
        <p15:guide id="11" orient="horz" pos="363">
          <p15:clr>
            <a:srgbClr val="F26B43"/>
          </p15:clr>
        </p15:guide>
        <p15:guide id="12" orient="horz" pos="1138">
          <p15:clr>
            <a:srgbClr val="F26B43"/>
          </p15:clr>
        </p15:guide>
        <p15:guide id="13" orient="horz" pos="3085">
          <p15:clr>
            <a:srgbClr val="F26B43"/>
          </p15:clr>
        </p15:guide>
        <p15:guide id="14" orient="horz" pos="3388">
          <p15:clr>
            <a:srgbClr val="F26B43"/>
          </p15:clr>
        </p15:guide>
        <p15:guide id="15" orient="horz" pos="3218">
          <p15:clr>
            <a:srgbClr val="F26B43"/>
          </p15:clr>
        </p15:guide>
        <p15:guide id="16" orient="horz" pos="648">
          <p15:clr>
            <a:srgbClr val="F26B43"/>
          </p15:clr>
        </p15:guide>
        <p15:guide id="17" orient="horz" pos="80">
          <p15:clr>
            <a:srgbClr val="F26B43"/>
          </p15:clr>
        </p15:guide>
        <p15:guide id="18" orient="horz" pos="10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9" name="Google Shape;1729;p195"/>
          <p:cNvSpPr txBox="1">
            <a:spLocks noGrp="1"/>
          </p:cNvSpPr>
          <p:nvPr>
            <p:ph type="title"/>
          </p:nvPr>
        </p:nvSpPr>
        <p:spPr>
          <a:xfrm>
            <a:off x="359868" y="958233"/>
            <a:ext cx="9182875" cy="48847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sz="1842" b="1">
                <a:latin typeface="Open Sans"/>
                <a:ea typeface="Open Sans"/>
                <a:cs typeface="Open Sans"/>
                <a:sym typeface="Open Sans"/>
              </a:rPr>
              <a:t>Synthesise all your learnings from all 3 lenses of insight to build your final recommendation </a:t>
            </a:r>
            <a:endParaRPr sz="1842"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30" name="Google Shape;1730;p195"/>
          <p:cNvSpPr txBox="1">
            <a:spLocks noGrp="1"/>
          </p:cNvSpPr>
          <p:nvPr>
            <p:ph type="sldNum" idx="12"/>
          </p:nvPr>
        </p:nvSpPr>
        <p:spPr>
          <a:xfrm>
            <a:off x="9440921" y="6289555"/>
            <a:ext cx="465075" cy="234975"/>
          </a:xfrm>
          <a:prstGeom prst="rect">
            <a:avLst/>
          </a:prstGeom>
        </p:spPr>
        <p:txBody>
          <a:bodyPr spcFirstLastPara="1" wrap="square" lIns="0" tIns="0" rIns="71879" bIns="0" anchor="ctr" anchorCtr="0">
            <a:noAutofit/>
          </a:bodyPr>
          <a:lstStyle/>
          <a:p>
            <a:pPr defTabSz="990570">
              <a:buClr>
                <a:srgbClr val="000000"/>
              </a:buClr>
            </a:pPr>
            <a:fld id="{00000000-1234-1234-1234-123412341234}" type="slidenum">
              <a:rPr lang="en-GB" kern="0"/>
              <a:pPr defTabSz="990570">
                <a:buClr>
                  <a:srgbClr val="000000"/>
                </a:buClr>
              </a:pPr>
              <a:t>1</a:t>
            </a:fld>
            <a:endParaRPr kern="0"/>
          </a:p>
        </p:txBody>
      </p:sp>
      <p:pic>
        <p:nvPicPr>
          <p:cNvPr id="1731" name="Google Shape;1731;p1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21058" y="2222342"/>
            <a:ext cx="3063554" cy="3063554"/>
          </a:xfrm>
          <a:prstGeom prst="rect">
            <a:avLst/>
          </a:prstGeom>
          <a:noFill/>
          <a:ln>
            <a:noFill/>
          </a:ln>
        </p:spPr>
      </p:pic>
      <p:sp>
        <p:nvSpPr>
          <p:cNvPr id="1732" name="Google Shape;1732;p195"/>
          <p:cNvSpPr txBox="1"/>
          <p:nvPr/>
        </p:nvSpPr>
        <p:spPr>
          <a:xfrm>
            <a:off x="1355795" y="2135283"/>
            <a:ext cx="4213300" cy="1135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992" tIns="99992" rIns="99992" bIns="99992" anchor="t" anchorCtr="0">
            <a:noAutofit/>
          </a:bodyPr>
          <a:lstStyle/>
          <a:p>
            <a:pPr defTabSz="990570">
              <a:buClr>
                <a:srgbClr val="000000"/>
              </a:buClr>
            </a:pPr>
            <a:r>
              <a:rPr lang="en-GB" sz="108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The audience want and are attracted to the idea / offer</a:t>
            </a:r>
            <a:endParaRPr sz="108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577832" indent="-357706" defTabSz="990570">
              <a:buClr>
                <a:srgbClr val="000000"/>
              </a:buClr>
              <a:buSzPts val="1000"/>
              <a:buFont typeface="Open Sans Light"/>
              <a:buChar char="-"/>
            </a:pPr>
            <a:r>
              <a:rPr lang="en-GB" sz="1083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What is the most desirable option?</a:t>
            </a: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577832" indent="-357706" defTabSz="990570">
              <a:buClr>
                <a:srgbClr val="000000"/>
              </a:buClr>
              <a:buSzPts val="1000"/>
              <a:buFont typeface="Open Sans Light"/>
              <a:buChar char="-"/>
            </a:pPr>
            <a:r>
              <a:rPr lang="en-GB" sz="1083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What CPA can we achieve?</a:t>
            </a: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577832" indent="-357706" defTabSz="990570">
              <a:buClr>
                <a:srgbClr val="000000"/>
              </a:buClr>
              <a:buSzPts val="1000"/>
              <a:buFont typeface="Open Sans Light"/>
              <a:buChar char="-"/>
            </a:pPr>
            <a:r>
              <a:rPr lang="en-GB" sz="1083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How might we improve the user experience?</a:t>
            </a: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r>
              <a:rPr lang="en-GB" sz="108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The organisation has the ability to deliver, or can do so with few adjustments</a:t>
            </a:r>
            <a:endParaRPr sz="108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577832" indent="-357706" defTabSz="990570">
              <a:buClr>
                <a:srgbClr val="000000"/>
              </a:buClr>
              <a:buSzPts val="1000"/>
              <a:buFont typeface="Open Sans Light"/>
              <a:buChar char="-"/>
            </a:pPr>
            <a:r>
              <a:rPr lang="en-GB" sz="1083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What activities would we need to be able to do?</a:t>
            </a: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577832" indent="-357706" defTabSz="990570">
              <a:buClr>
                <a:srgbClr val="000000"/>
              </a:buClr>
              <a:buSzPts val="1000"/>
              <a:buFont typeface="Open Sans Light"/>
              <a:buChar char="-"/>
            </a:pPr>
            <a:r>
              <a:rPr lang="en-GB" sz="1083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What would we need to outsource? </a:t>
            </a: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577832" indent="-357706" defTabSz="990570">
              <a:buClr>
                <a:srgbClr val="000000"/>
              </a:buClr>
              <a:buSzPts val="1000"/>
              <a:buFont typeface="Open Sans Light"/>
              <a:buChar char="-"/>
            </a:pPr>
            <a:r>
              <a:rPr lang="en-GB" sz="1083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What can we deliver without adding operational complexity?</a:t>
            </a: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733" name="Google Shape;1733;p195"/>
          <p:cNvSpPr txBox="1"/>
          <p:nvPr/>
        </p:nvSpPr>
        <p:spPr>
          <a:xfrm>
            <a:off x="6489045" y="2540233"/>
            <a:ext cx="1919125" cy="66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992" tIns="99992" rIns="99992" bIns="99992" anchor="t" anchorCtr="0">
            <a:noAutofit/>
          </a:bodyPr>
          <a:lstStyle/>
          <a:p>
            <a:pPr algn="ctr" defTabSz="990570">
              <a:buClr>
                <a:srgbClr val="000000"/>
              </a:buClr>
            </a:pPr>
            <a:r>
              <a:rPr lang="en-GB" sz="1517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Desirable</a:t>
            </a:r>
            <a:endParaRPr sz="1517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algn="ctr" defTabSz="990570">
              <a:buClr>
                <a:srgbClr val="000000"/>
              </a:buClr>
            </a:pPr>
            <a:endParaRPr sz="1517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algn="ctr" defTabSz="990570">
              <a:buClr>
                <a:srgbClr val="000000"/>
              </a:buClr>
            </a:pPr>
            <a:endParaRPr sz="1517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734" name="Google Shape;1734;p195"/>
          <p:cNvSpPr txBox="1"/>
          <p:nvPr/>
        </p:nvSpPr>
        <p:spPr>
          <a:xfrm>
            <a:off x="7388178" y="4322818"/>
            <a:ext cx="1965925" cy="66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992" tIns="99992" rIns="99992" bIns="99992" anchor="t" anchorCtr="0">
            <a:noAutofit/>
          </a:bodyPr>
          <a:lstStyle/>
          <a:p>
            <a:pPr algn="ctr" defTabSz="990570">
              <a:buClr>
                <a:srgbClr val="000000"/>
              </a:buClr>
            </a:pPr>
            <a:r>
              <a:rPr lang="en-GB" sz="1517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Feasible</a:t>
            </a:r>
            <a:endParaRPr sz="1517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735" name="Google Shape;1735;p195"/>
          <p:cNvSpPr txBox="1"/>
          <p:nvPr/>
        </p:nvSpPr>
        <p:spPr>
          <a:xfrm>
            <a:off x="5696572" y="4487918"/>
            <a:ext cx="1919125" cy="66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992" tIns="99992" rIns="99992" bIns="99992" anchor="t" anchorCtr="0">
            <a:noAutofit/>
          </a:bodyPr>
          <a:lstStyle/>
          <a:p>
            <a:pPr algn="ctr" defTabSz="990570">
              <a:buClr>
                <a:srgbClr val="000000"/>
              </a:buClr>
            </a:pPr>
            <a:r>
              <a:rPr lang="en-GB" sz="1517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Viable </a:t>
            </a:r>
            <a:endParaRPr sz="1517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517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id="1736" name="Google Shape;1736;p1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8488" y="2135244"/>
            <a:ext cx="476369" cy="4763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7" name="Google Shape;1737;p19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8489" y="3628988"/>
            <a:ext cx="476369" cy="4763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8" name="Google Shape;1738;p19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74600" y="4477531"/>
            <a:ext cx="433921" cy="4339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9" name="Google Shape;1739;p1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44896" y="2882798"/>
            <a:ext cx="476369" cy="4763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0" name="Google Shape;1740;p19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132960" y="3935121"/>
            <a:ext cx="476369" cy="4763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1" name="Google Shape;1741;p19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431479" y="4054002"/>
            <a:ext cx="433921" cy="433921"/>
          </a:xfrm>
          <a:prstGeom prst="rect">
            <a:avLst/>
          </a:prstGeom>
          <a:noFill/>
          <a:ln>
            <a:noFill/>
          </a:ln>
        </p:spPr>
      </p:pic>
      <p:sp>
        <p:nvSpPr>
          <p:cNvPr id="1742" name="Google Shape;1742;p195"/>
          <p:cNvSpPr txBox="1"/>
          <p:nvPr/>
        </p:nvSpPr>
        <p:spPr>
          <a:xfrm>
            <a:off x="1355792" y="4413160"/>
            <a:ext cx="4213300" cy="1701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992" tIns="99992" rIns="99992" bIns="99992" anchor="t" anchorCtr="0">
            <a:spAutoFit/>
          </a:bodyPr>
          <a:lstStyle/>
          <a:p>
            <a:pPr defTabSz="990570">
              <a:buClr>
                <a:srgbClr val="000000"/>
              </a:buClr>
            </a:pPr>
            <a:r>
              <a:rPr lang="en-GB" sz="108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The idea will improve profitability / has a viable business model</a:t>
            </a:r>
            <a:endParaRPr sz="108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577832" indent="-357706" defTabSz="990570">
              <a:buClr>
                <a:srgbClr val="000000"/>
              </a:buClr>
              <a:buSzPts val="1000"/>
              <a:buFont typeface="Open Sans Light"/>
              <a:buChar char="-"/>
            </a:pPr>
            <a:r>
              <a:rPr lang="en-GB" sz="1083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How can we reduce costs? </a:t>
            </a: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577832" indent="-357706" defTabSz="990570">
              <a:buClr>
                <a:srgbClr val="000000"/>
              </a:buClr>
              <a:buSzPts val="1000"/>
              <a:buFont typeface="Open Sans Light"/>
              <a:buChar char="-"/>
            </a:pPr>
            <a:r>
              <a:rPr lang="en-GB" sz="1083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How can we increase the average value of a subscription?</a:t>
            </a: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577832" indent="-357706" defTabSz="990570">
              <a:buClr>
                <a:srgbClr val="000000"/>
              </a:buClr>
              <a:buSzPts val="1000"/>
              <a:buFont typeface="Open Sans Light"/>
              <a:buChar char="-"/>
            </a:pPr>
            <a:r>
              <a:rPr lang="en-GB" sz="1083" kern="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How much will our new ideas cost to deliver? </a:t>
            </a: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defTabSz="990570">
              <a:buClr>
                <a:srgbClr val="000000"/>
              </a:buClr>
            </a:pPr>
            <a:endParaRPr sz="1083" kern="0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796820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132</Words>
  <Application>Microsoft Macintosh PowerPoint</Application>
  <PresentationFormat>A4 Paper (210x297 mm)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Synthesise all your learnings from all 3 lenses of insight to build your final recommendation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29</cp:revision>
  <dcterms:created xsi:type="dcterms:W3CDTF">2021-11-29T17:06:39Z</dcterms:created>
  <dcterms:modified xsi:type="dcterms:W3CDTF">2021-12-07T12:41:03Z</dcterms:modified>
</cp:coreProperties>
</file>