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80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gf9333d719d_0_39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gf9333d719d_0_39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gf9333d719d_0_39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142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71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74" name="Google Shape;474;p71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75" name="Google Shape;475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4"/>
            <a:ext cx="1175640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71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1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793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7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72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1" name="Google Shape;481;p7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2" name="Google Shape;482;p7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3" name="Google Shape;483;p7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530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87" name="Google Shape;487;p73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8" name="Google Shape;488;p73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9" name="Google Shape;489;p73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0" name="Google Shape;490;p73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1" name="Google Shape;491;p73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2" name="Google Shape;492;p73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8738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7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7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6" name="Google Shape;496;p7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97" name="Google Shape;497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7462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00" name="Google Shape;500;p7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2" name="Google Shape;502;p7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7202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7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5" name="Google Shape;505;p7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7606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7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8" name="Google Shape;508;p7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7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522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7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7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3" name="Google Shape;513;p7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14" name="Google Shape;514;p7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4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000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7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8" name="Google Shape;518;p7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5282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8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21" name="Google Shape;521;p8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3" name="Google Shape;523;p8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4021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8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6" name="Google Shape;526;p8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8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8" name="Google Shape;528;p8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9" name="Google Shape;529;p8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68385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8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3" name="Google Shape;533;p8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4" name="Google Shape;534;p8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1807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8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8" name="Google Shape;538;p83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9" name="Google Shape;539;p83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0" name="Google Shape;540;p83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3976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4" name="Google Shape;544;p84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5" name="Google Shape;545;p84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1065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8" name="Google Shape;548;p8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9" name="Google Shape;549;p85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8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50" name="Google Shape;550;p85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1" name="Google Shape;551;p85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2" name="Google Shape;552;p85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3164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8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6" name="Google Shape;556;p86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7" name="Google Shape;557;p86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6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9" name="Google Shape;559;p86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5921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8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8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3" name="Google Shape;563;p87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87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5" name="Google Shape;565;p87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6" name="Google Shape;566;p87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7" name="Google Shape;567;p87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8" name="Google Shape;568;p87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9" name="Google Shape;569;p87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10251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8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72" name="Google Shape;572;p8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73" name="Google Shape;573;p8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4" name="Google Shape;574;p8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5" name="Google Shape;575;p8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126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Google Shape;577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8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79" name="Google Shape;579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8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1" name="Google Shape;581;p8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2" name="Google Shape;582;p8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3" name="Google Shape;583;p8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4" name="Google Shape;584;p8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84976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9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8" name="Google Shape;588;p9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9" name="Google Shape;589;p9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0" name="Google Shape;590;p9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1" name="Google Shape;591;p9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2" name="Google Shape;592;p9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30087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9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5" name="Google Shape;595;p9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96" name="Google Shape;596;p9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7" name="Google Shape;597;p9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8" name="Google Shape;598;p9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9" name="Google Shape;599;p9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732868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9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02" name="Google Shape;602;p9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9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4" name="Google Shape;604;p9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5" name="Google Shape;605;p9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6" name="Google Shape;606;p9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7" name="Google Shape;607;p9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8" name="Google Shape;608;p9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9" name="Google Shape;609;p9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01266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9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12" name="Google Shape;612;p9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9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4" name="Google Shape;614;p9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5" name="Google Shape;615;p9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6" name="Google Shape;616;p9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7" name="Google Shape;617;p9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8" name="Google Shape;618;p9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9" name="Google Shape;619;p9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0" name="Google Shape;620;p9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1" name="Google Shape;621;p9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2" name="Google Shape;622;p9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61474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5" name="Google Shape;625;p9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6" name="Google Shape;626;p9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7" name="Google Shape;627;p9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28" name="Google Shape;628;p9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9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0" name="Google Shape;630;p9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1" name="Google Shape;631;p9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2" name="Google Shape;632;p9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3" name="Google Shape;633;p9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4" name="Google Shape;634;p9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841178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7" name="Google Shape;637;p9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8" name="Google Shape;638;p9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9" name="Google Shape;639;p9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0" name="Google Shape;640;p9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1" name="Google Shape;641;p9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2" name="Google Shape;642;p9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3" name="Google Shape;643;p9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4" name="Google Shape;644;p9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5" name="Google Shape;645;p9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6" name="Google Shape;646;p9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47" name="Google Shape;647;p9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48" name="Google Shape;648;p9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4550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82017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97"/>
          <p:cNvSpPr txBox="1">
            <a:spLocks noGrp="1"/>
          </p:cNvSpPr>
          <p:nvPr>
            <p:ph type="title"/>
          </p:nvPr>
        </p:nvSpPr>
        <p:spPr>
          <a:xfrm>
            <a:off x="681038" y="365125"/>
            <a:ext cx="8543925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275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53" name="Google Shape;653;p97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397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4" name="Google Shape;654;p97"/>
          <p:cNvSpPr txBox="1">
            <a:spLocks noGrp="1"/>
          </p:cNvSpPr>
          <p:nvPr>
            <p:ph type="body" idx="2"/>
          </p:nvPr>
        </p:nvSpPr>
        <p:spPr>
          <a:xfrm>
            <a:off x="438545" y="6294421"/>
            <a:ext cx="4578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67"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5" name="Google Shape;655;p9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6" name="Google Shape;656;p9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814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 (left)">
  <p:cSld name="1 box with image (left)"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98"/>
          <p:cNvSpPr txBox="1">
            <a:spLocks noGrp="1"/>
          </p:cNvSpPr>
          <p:nvPr>
            <p:ph type="title"/>
          </p:nvPr>
        </p:nvSpPr>
        <p:spPr>
          <a:xfrm>
            <a:off x="3519500" y="692150"/>
            <a:ext cx="63862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"/>
              <a:buNone/>
              <a:defRPr sz="3142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9pPr>
          </a:lstStyle>
          <a:p>
            <a:endParaRPr/>
          </a:p>
        </p:txBody>
      </p:sp>
      <p:sp>
        <p:nvSpPr>
          <p:cNvPr id="659" name="Google Shape;659;p9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50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60" name="Google Shape;660;p98"/>
          <p:cNvSpPr txBox="1">
            <a:spLocks noGrp="1"/>
          </p:cNvSpPr>
          <p:nvPr>
            <p:ph type="body" idx="1"/>
          </p:nvPr>
        </p:nvSpPr>
        <p:spPr>
          <a:xfrm>
            <a:off x="3519500" y="1520825"/>
            <a:ext cx="5921500" cy="435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400"/>
              <a:buNone/>
              <a:defRPr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661" name="Google Shape;661;p98"/>
          <p:cNvSpPr/>
          <p:nvPr/>
        </p:nvSpPr>
        <p:spPr>
          <a:xfrm>
            <a:off x="11175" y="0"/>
            <a:ext cx="3216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88644" tIns="88644" rIns="88644" bIns="88644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8">
                <a:latin typeface="Open Sans Light"/>
                <a:ea typeface="Open Sans Light"/>
                <a:cs typeface="Open Sans Light"/>
                <a:sym typeface="Open Sans Light"/>
              </a:rPr>
              <a:t>Image to go here</a:t>
            </a:r>
            <a:endParaRPr sz="1408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44479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7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70" name="Google Shape;470;p70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8785436" y="6195464"/>
            <a:ext cx="683869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70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0508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4" name="Google Shape;1514;p182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wrap="square" lIns="0" tIns="0" rIns="72042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/>
          </a:p>
        </p:txBody>
      </p:sp>
      <p:sp>
        <p:nvSpPr>
          <p:cNvPr id="1515" name="Google Shape;1515;p182"/>
          <p:cNvSpPr txBox="1">
            <a:spLocks noGrp="1"/>
          </p:cNvSpPr>
          <p:nvPr>
            <p:ph type="title"/>
          </p:nvPr>
        </p:nvSpPr>
        <p:spPr>
          <a:xfrm>
            <a:off x="3519500" y="958233"/>
            <a:ext cx="6386250" cy="48847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GB" sz="1950"/>
              <a:t>Top tips if you are </a:t>
            </a:r>
            <a:r>
              <a:rPr lang="en-GB" sz="1950" u="sng"/>
              <a:t>facilitating</a:t>
            </a:r>
            <a:r>
              <a:rPr lang="en-GB" sz="1950"/>
              <a:t> ideation </a:t>
            </a:r>
            <a:r>
              <a:rPr lang="en-GB" sz="1950" u="sng"/>
              <a:t>sessions</a:t>
            </a:r>
            <a:endParaRPr sz="1950" u="sng"/>
          </a:p>
        </p:txBody>
      </p:sp>
      <p:pic>
        <p:nvPicPr>
          <p:cNvPr id="1516" name="Google Shape;1516;p1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" y="1"/>
            <a:ext cx="323019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7" name="Google Shape;1517;p182"/>
          <p:cNvSpPr txBox="1">
            <a:spLocks noGrp="1"/>
          </p:cNvSpPr>
          <p:nvPr>
            <p:ph type="body" idx="1"/>
          </p:nvPr>
        </p:nvSpPr>
        <p:spPr>
          <a:xfrm>
            <a:off x="3519500" y="1706342"/>
            <a:ext cx="5921500" cy="3932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Be open minded - </a:t>
            </a:r>
            <a:r>
              <a:rPr lang="en-GB" sz="1408">
                <a:solidFill>
                  <a:srgbClr val="666666"/>
                </a:solidFill>
              </a:rPr>
              <a:t>treat it as an interesting experiment </a:t>
            </a:r>
            <a:endParaRPr sz="1408">
              <a:solidFill>
                <a:srgbClr val="66666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Learn by doing - </a:t>
            </a:r>
            <a:r>
              <a:rPr lang="en-GB" sz="1408">
                <a:solidFill>
                  <a:srgbClr val="666666"/>
                </a:solidFill>
              </a:rPr>
              <a:t>it’s not a spectator sport!</a:t>
            </a:r>
            <a:endParaRPr sz="1408">
              <a:solidFill>
                <a:srgbClr val="66666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Trust the process - </a:t>
            </a:r>
            <a:r>
              <a:rPr lang="en-GB" sz="1408">
                <a:solidFill>
                  <a:srgbClr val="666666"/>
                </a:solidFill>
              </a:rPr>
              <a:t>don’t try to pre-empt or control the output</a:t>
            </a:r>
            <a:endParaRPr sz="1408">
              <a:solidFill>
                <a:srgbClr val="66666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Commit fully to the event - </a:t>
            </a:r>
            <a:r>
              <a:rPr lang="en-GB" sz="1408">
                <a:solidFill>
                  <a:srgbClr val="666666"/>
                </a:solidFill>
              </a:rPr>
              <a:t>no calls, messages, distractions or multi-tasking! </a:t>
            </a:r>
            <a:endParaRPr sz="1408">
              <a:solidFill>
                <a:srgbClr val="66666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Build, don’t destroy by saying ‘Yes, and’</a:t>
            </a:r>
            <a:r>
              <a:rPr lang="en-GB" sz="1408">
                <a:solidFill>
                  <a:srgbClr val="666666"/>
                </a:solidFill>
              </a:rPr>
              <a:t> rather than ‘but’</a:t>
            </a:r>
            <a:endParaRPr sz="1408">
              <a:solidFill>
                <a:srgbClr val="666666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>
                <a:solidFill>
                  <a:srgbClr val="666666"/>
                </a:solidFill>
              </a:rPr>
              <a:t>A space </a:t>
            </a: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free of judgement </a:t>
            </a:r>
            <a:endParaRPr sz="1408" b="1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Don’t self filter</a:t>
            </a:r>
            <a:endParaRPr sz="1408" b="1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>
                <a:solidFill>
                  <a:srgbClr val="666666"/>
                </a:solidFill>
              </a:rPr>
              <a:t>Let </a:t>
            </a: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everyone have their voice heard</a:t>
            </a:r>
            <a:endParaRPr sz="1408" b="1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666666"/>
              </a:buClr>
              <a:buSzPts val="1300"/>
            </a:pPr>
            <a:r>
              <a:rPr lang="en-GB" sz="1408">
                <a:solidFill>
                  <a:srgbClr val="666666"/>
                </a:solidFill>
              </a:rPr>
              <a:t>We want the </a:t>
            </a:r>
            <a:r>
              <a:rPr lang="en-GB" sz="1408" b="1">
                <a:solidFill>
                  <a:srgbClr val="666666"/>
                </a:solidFill>
                <a:latin typeface="Open Sans"/>
                <a:ea typeface="Open Sans"/>
                <a:cs typeface="Open Sans"/>
                <a:sym typeface="Open Sans"/>
              </a:rPr>
              <a:t>weird and wonderful ideas </a:t>
            </a:r>
            <a:endParaRPr sz="1408" b="1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indent="440253">
              <a:lnSpc>
                <a:spcPct val="150000"/>
              </a:lnSpc>
            </a:pPr>
            <a:r>
              <a:rPr lang="en-GB" sz="2275" b="1">
                <a:solidFill>
                  <a:schemeClr val="accent5"/>
                </a:solidFill>
                <a:latin typeface="Open Sans"/>
                <a:ea typeface="Open Sans"/>
                <a:cs typeface="Open Sans"/>
                <a:sym typeface="Open Sans"/>
              </a:rPr>
              <a:t>Have fun! </a:t>
            </a:r>
            <a:endParaRPr sz="2600" b="1">
              <a:solidFill>
                <a:schemeClr val="accent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2325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97</Words>
  <Application>Microsoft Macintosh PowerPoint</Application>
  <PresentationFormat>A4 Paper (210x297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Top tips if you are facilitating ideation sessions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17</cp:revision>
  <dcterms:created xsi:type="dcterms:W3CDTF">2021-11-29T17:06:39Z</dcterms:created>
  <dcterms:modified xsi:type="dcterms:W3CDTF">2021-12-07T12:11:26Z</dcterms:modified>
</cp:coreProperties>
</file>